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87"/>
  </p:notesMasterIdLst>
  <p:sldIdLst>
    <p:sldId id="12518" r:id="rId2"/>
    <p:sldId id="12404" r:id="rId3"/>
    <p:sldId id="12406" r:id="rId4"/>
    <p:sldId id="12124" r:id="rId5"/>
    <p:sldId id="12405" r:id="rId6"/>
    <p:sldId id="12527" r:id="rId7"/>
    <p:sldId id="12528" r:id="rId8"/>
    <p:sldId id="12535" r:id="rId9"/>
    <p:sldId id="12522" r:id="rId10"/>
    <p:sldId id="12529" r:id="rId11"/>
    <p:sldId id="12530" r:id="rId12"/>
    <p:sldId id="12531" r:id="rId13"/>
    <p:sldId id="12532" r:id="rId14"/>
    <p:sldId id="12533" r:id="rId15"/>
    <p:sldId id="12534" r:id="rId16"/>
    <p:sldId id="12523" r:id="rId17"/>
    <p:sldId id="12537" r:id="rId18"/>
    <p:sldId id="12536" r:id="rId19"/>
    <p:sldId id="12409" r:id="rId20"/>
    <p:sldId id="12520" r:id="rId21"/>
    <p:sldId id="12525" r:id="rId22"/>
    <p:sldId id="12524" r:id="rId23"/>
    <p:sldId id="12526" r:id="rId24"/>
    <p:sldId id="12541" r:id="rId25"/>
    <p:sldId id="12554" r:id="rId26"/>
    <p:sldId id="12553" r:id="rId27"/>
    <p:sldId id="12555" r:id="rId28"/>
    <p:sldId id="12556" r:id="rId29"/>
    <p:sldId id="12557" r:id="rId30"/>
    <p:sldId id="12542" r:id="rId31"/>
    <p:sldId id="12558" r:id="rId32"/>
    <p:sldId id="12559" r:id="rId33"/>
    <p:sldId id="12560" r:id="rId34"/>
    <p:sldId id="12543" r:id="rId35"/>
    <p:sldId id="12561" r:id="rId36"/>
    <p:sldId id="12544" r:id="rId37"/>
    <p:sldId id="12545" r:id="rId38"/>
    <p:sldId id="12562" r:id="rId39"/>
    <p:sldId id="12563" r:id="rId40"/>
    <p:sldId id="12564" r:id="rId41"/>
    <p:sldId id="12538" r:id="rId42"/>
    <p:sldId id="12539" r:id="rId43"/>
    <p:sldId id="12540" r:id="rId44"/>
    <p:sldId id="12567" r:id="rId45"/>
    <p:sldId id="12566" r:id="rId46"/>
    <p:sldId id="12565" r:id="rId47"/>
    <p:sldId id="12568" r:id="rId48"/>
    <p:sldId id="12570" r:id="rId49"/>
    <p:sldId id="12569" r:id="rId50"/>
    <p:sldId id="12571" r:id="rId51"/>
    <p:sldId id="12573" r:id="rId52"/>
    <p:sldId id="12546" r:id="rId53"/>
    <p:sldId id="12572" r:id="rId54"/>
    <p:sldId id="12574" r:id="rId55"/>
    <p:sldId id="12575" r:id="rId56"/>
    <p:sldId id="12547" r:id="rId57"/>
    <p:sldId id="12576" r:id="rId58"/>
    <p:sldId id="12577" r:id="rId59"/>
    <p:sldId id="12578" r:id="rId60"/>
    <p:sldId id="12579" r:id="rId61"/>
    <p:sldId id="12580" r:id="rId62"/>
    <p:sldId id="12581" r:id="rId63"/>
    <p:sldId id="12582" r:id="rId64"/>
    <p:sldId id="12583" r:id="rId65"/>
    <p:sldId id="12584" r:id="rId66"/>
    <p:sldId id="12548" r:id="rId67"/>
    <p:sldId id="12585" r:id="rId68"/>
    <p:sldId id="12549" r:id="rId69"/>
    <p:sldId id="12590" r:id="rId70"/>
    <p:sldId id="12591" r:id="rId71"/>
    <p:sldId id="12550" r:id="rId72"/>
    <p:sldId id="12592" r:id="rId73"/>
    <p:sldId id="12551" r:id="rId74"/>
    <p:sldId id="12593" r:id="rId75"/>
    <p:sldId id="12594" r:id="rId76"/>
    <p:sldId id="12552" r:id="rId77"/>
    <p:sldId id="12595" r:id="rId78"/>
    <p:sldId id="12596" r:id="rId79"/>
    <p:sldId id="12597" r:id="rId80"/>
    <p:sldId id="12598" r:id="rId81"/>
    <p:sldId id="12187" r:id="rId82"/>
    <p:sldId id="12452" r:id="rId83"/>
    <p:sldId id="12599" r:id="rId84"/>
    <p:sldId id="12600" r:id="rId85"/>
    <p:sldId id="1260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C3D"/>
    <a:srgbClr val="FF6600"/>
    <a:srgbClr val="FF3300"/>
    <a:srgbClr val="65D7FF"/>
    <a:srgbClr val="C521FF"/>
    <a:srgbClr val="9900CC"/>
    <a:srgbClr val="582510"/>
    <a:srgbClr val="E4A458"/>
    <a:srgbClr val="A5441E"/>
    <a:srgbClr val="ECB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015" autoAdjust="0"/>
    <p:restoredTop sz="94624" autoAdjust="0"/>
  </p:normalViewPr>
  <p:slideViewPr>
    <p:cSldViewPr>
      <p:cViewPr varScale="1">
        <p:scale>
          <a:sx n="81" d="100"/>
          <a:sy n="81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373F-C92F-45EE-A349-5106FABBB52C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6F0B-DBB2-4731-9E5A-3C5F1189F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0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1323"/>
            </a:gs>
            <a:gs pos="50000">
              <a:srgbClr val="440E0C"/>
            </a:gs>
            <a:gs pos="79000">
              <a:srgbClr val="A5441E"/>
            </a:gs>
            <a:gs pos="98000">
              <a:srgbClr val="6E2E1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9D8D-B742-4BC2-9D97-CC41363FED81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64BC-A7DF-4448-894A-776EB02E5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pic>
        <p:nvPicPr>
          <p:cNvPr id="6" name="Picture 10" descr="Image result for misunderstandings in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86400" cy="290102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1642080" y="228600"/>
            <a:ext cx="5859841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Misunderstanding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9252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96922" y="1304499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“Nevertheless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she will be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childbearing if they continue in faith, love, and holiness, with self-control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Tim. 2:15)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22" y="4724400"/>
            <a:ext cx="85344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Her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dependent on her children persevering in good behavior.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862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6797" y="1304499"/>
            <a:ext cx="8684525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“Take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heed to yourself and to the doctrine. Continue in them, for in doing this you will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both yourself and those who hear you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Tim. 4:16)</a:t>
            </a:r>
            <a:endParaRPr lang="en-US" sz="4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22" y="4724400"/>
            <a:ext cx="85344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dependent on continuing in good teaching and good behavior.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8015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6797" y="1304499"/>
            <a:ext cx="8684525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“You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 humble people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;…”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 Sam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22:28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“…He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 humble person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(Job 22:29)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22" y="4724400"/>
            <a:ext cx="85344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conditioned on humility of a person, </a:t>
            </a:r>
            <a:r>
              <a:rPr lang="en-US" sz="48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faith in Christ.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586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6797" y="1304499"/>
            <a:ext cx="8684525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having been perfected, He became the author of eternal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all who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obey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Him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(Hebrews 5:9)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724400"/>
            <a:ext cx="8778922" cy="153888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requires obedience even in the presence of suffering and persecution.</a:t>
            </a:r>
            <a:endParaRPr lang="en-US" sz="47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4200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6797" y="1304499"/>
            <a:ext cx="8684525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with the heart one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believes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unto righteousness,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with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mouth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confession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made unto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10:10)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239" y="4724400"/>
            <a:ext cx="8245522" cy="153888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Believing is </a:t>
            </a:r>
            <a:r>
              <a:rPr lang="en-US" sz="47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enough for salvation,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ublic confession is also necessary.</a:t>
            </a:r>
            <a:endParaRPr lang="en-US" sz="47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754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46797" y="1304499"/>
            <a:ext cx="8684525" cy="298543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“Whoever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calls on the name of the L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shall be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10:13, Joel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2:32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4724400"/>
            <a:ext cx="83058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Calling on Him must be added to believing in order to be born again.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239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470898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“What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does it profit, my brethren, if someone says he has faith but does not have works? Can faith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him?” “…You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see then that a man is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justified by works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</a:t>
            </a:r>
            <a:r>
              <a:rPr lang="en-US" sz="50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by faith only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(James 2:14,24)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5566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6569" y="1395070"/>
            <a:ext cx="82708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Failure to Observe Context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9" y="2514600"/>
            <a:ext cx="827086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Results in adding unnecessary conditions for receiving eternal life.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49683"/>
            <a:ext cx="82296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Faith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accompanied by good works, obedience, perseverance, prayer, confession before men, and humility.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82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6569" y="1395070"/>
            <a:ext cx="82708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Failure to Observe Context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9" y="2514600"/>
            <a:ext cx="8402631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Results in a failure to understand that we may need to call on the name of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troubles and afflictions that are sure to arise in the believers life.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6165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133476" y="1410205"/>
            <a:ext cx="6877049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sozo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109x’s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 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– 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verb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delivered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 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protected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heal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make whole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36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642080" y="228600"/>
            <a:ext cx="5859841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Misunderstanding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r="9037"/>
          <a:stretch/>
        </p:blipFill>
        <p:spPr>
          <a:xfrm>
            <a:off x="415760" y="1378776"/>
            <a:ext cx="2185676" cy="20490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01656"/>
            <a:ext cx="3035925" cy="21637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08803"/>
            <a:ext cx="3046889" cy="226824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7" y="3955047"/>
            <a:ext cx="3167670" cy="2375752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76" y="1690543"/>
            <a:ext cx="2782884" cy="2264504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17358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04788" y="1410205"/>
            <a:ext cx="8734425" cy="286232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soteria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(46x’s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 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– noun 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“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rescue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</a:t>
            </a:r>
          </a:p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health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</a:t>
            </a:r>
            <a:r>
              <a:rPr lang="en-US" sz="6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safety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04267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428750" y="1395070"/>
            <a:ext cx="62865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the Old Testament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There is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 single use of the words,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”,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or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in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that refers specifically to deliverance from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hell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the gaining of eternal life.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4276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428750" y="1395070"/>
            <a:ext cx="62865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the New Testament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9" y="2514600"/>
            <a:ext cx="8270863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Only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three out of ten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(30%)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uses of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and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refer to salvation from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to obtaining eternal life.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150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428750" y="1395070"/>
            <a:ext cx="62865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the New Testament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9" y="2514600"/>
            <a:ext cx="8270863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This means that seven out of ten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(70%)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uses of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and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does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mean what people think it means, leading to a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wide misunderstanding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confusion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28311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6" y="2514600"/>
            <a:ext cx="8651863" cy="433965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“Give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them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[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wicked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] according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their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deeds, and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according to the wickedness of their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endeavors; Give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them according to the work of their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hands; Render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them what they deserve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28:3-4)</a:t>
            </a:r>
            <a:endParaRPr lang="en-US" sz="4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326499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their strength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is 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saving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refuge of His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anointed.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Your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people,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bless Your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inheritance; Shepherd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them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also,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bear them up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forever.”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28:8-9)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4085246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my rock and my fortress and my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deliverer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;… I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call upon the L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who is worthy to be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praised; so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shall I be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saved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my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enemies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(Psalm 18:2-3)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8748116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351221"/>
            <a:ext cx="8616926" cy="452431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“I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sing a new song to You, 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God; On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 harp of ten strings I will sing praises to You, 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One who gives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kings, Who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delivers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David His servant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deadly sword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(Psalm 144:10)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8884240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87699"/>
            <a:ext cx="8616926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“O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 Lord, the strength of my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You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have covered my head in the day of battle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(Psalm 140:7)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9554508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Enemies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87699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“Oh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let the wickedness of the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wicked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come to an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end, but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establish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just;… My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defense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of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God, Who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saves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 upright in heart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(Psalm 7:9-10)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31758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pic>
        <p:nvPicPr>
          <p:cNvPr id="2050" name="Picture 2" descr="Image result for church sign bloo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9" y="1139146"/>
            <a:ext cx="3154739" cy="236605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urch sign bloop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0"/>
          <a:stretch/>
        </p:blipFill>
        <p:spPr bwMode="auto">
          <a:xfrm>
            <a:off x="406180" y="4010454"/>
            <a:ext cx="2707052" cy="203848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urch sign mistak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6548" r="10872" b="11579"/>
          <a:stretch/>
        </p:blipFill>
        <p:spPr bwMode="auto">
          <a:xfrm>
            <a:off x="5947590" y="4093195"/>
            <a:ext cx="2819400" cy="20918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8"/>
          <p:cNvSpPr txBox="1">
            <a:spLocks/>
          </p:cNvSpPr>
          <p:nvPr/>
        </p:nvSpPr>
        <p:spPr>
          <a:xfrm>
            <a:off x="1642080" y="228600"/>
            <a:ext cx="5859841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Misunderstanding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23589"/>
          <a:stretch/>
        </p:blipFill>
        <p:spPr>
          <a:xfrm>
            <a:off x="4842800" y="1288825"/>
            <a:ext cx="4011921" cy="2123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09" y="3050316"/>
            <a:ext cx="3134445" cy="22646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Trouble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10733"/>
            <a:ext cx="8616926" cy="424731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“Now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consider this, you who forget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God, lest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tear you in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pieces, and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there be none to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Whoever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offers praise glorifies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Me; And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him who orders his conduct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aright I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show the 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5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God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50:22-23)</a:t>
            </a:r>
            <a:endParaRPr lang="en-US" sz="45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151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Trouble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“Call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upon Me in the day of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trouble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</a:t>
            </a:r>
          </a:p>
          <a:p>
            <a:pPr algn="just">
              <a:buClr>
                <a:srgbClr val="FFFF00"/>
              </a:buClr>
            </a:pP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will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you, and you shall glorify Me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50:15)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8406208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Trouble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917" y="2410733"/>
            <a:ext cx="8716166" cy="443198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“He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shall call upon Me, and I will answer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him; I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be with him in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trouble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 I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him and honor him.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With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long life I will satisfy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him, and 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show him My</a:t>
            </a:r>
            <a:r>
              <a:rPr lang="en-US" sz="47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salvation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91:15-16)</a:t>
            </a:r>
            <a:endParaRPr lang="en-US" sz="4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41062666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395070"/>
            <a:ext cx="7315200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Trouble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34" y="2410733"/>
            <a:ext cx="8669332" cy="386259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“May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LORD answer you in the day of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trouble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;…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May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grant you according to your heart's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desire, and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fulfill all your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purpose. We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rejoice in your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,…”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20:1-5)</a:t>
            </a:r>
            <a:endParaRPr lang="en-US" sz="49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9940067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8" y="1271856"/>
            <a:ext cx="8880463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of the Poor and Needy</a:t>
            </a:r>
          </a:p>
          <a:p>
            <a:pPr algn="ctr"/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 their Afflictions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918460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oppression of the poor, for the sighing of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needy, now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will arise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,’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says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LORD; ‘I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set him in the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safety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 which he yearns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12:5)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314472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8" y="1271856"/>
            <a:ext cx="8880463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of the Poor and Needy</a:t>
            </a:r>
          </a:p>
          <a:p>
            <a:pPr algn="ctr"/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 their Afflictions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3026182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David said, “But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am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poor and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needy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 Yet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LORD thinks upon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me. You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are my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help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my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deliverer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 Do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 delay, O my God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40:17)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51633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of Israel from Captivity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“Oh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that the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Israel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would come out of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Zion! When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LORD brings back the captivity of His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people, let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Jacob rejoice and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Israel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glad.”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14:7)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925822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7" y="1236426"/>
            <a:ext cx="8880463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 References to Salvation from Eternal Condemnation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5" y="2897854"/>
            <a:ext cx="8616926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OT discusses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justification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regeneration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but it never calls that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and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are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never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used in the OT to refer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437602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7" y="1236426"/>
            <a:ext cx="8880463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 Exceptions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5" y="2159756"/>
            <a:ext cx="8616926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“Restore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to me the joy of Your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,…”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(Ps. 51:12)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537" y="3886200"/>
            <a:ext cx="8616926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David is remembering times when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him from his troubles in the past. He wants that joy.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16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7" y="1236426"/>
            <a:ext cx="8880463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 Exceptions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5" y="2057400"/>
            <a:ext cx="8616926" cy="470898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“Rejoice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greatly, O daughter of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Zion! Shout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O daughter of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Jerusalem! Behold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your King is coming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you; 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just and having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lowly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riding on a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donkey”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(Zech. 9:9)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579284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914400" y="237699"/>
            <a:ext cx="7315200" cy="3276600"/>
          </a:xfrm>
          <a:prstGeom prst="rect">
            <a:avLst/>
          </a:prstGeom>
          <a:noFill/>
          <a:ln w="6350" cap="rnd">
            <a:noFill/>
          </a:ln>
          <a:effectLst>
            <a:softEdge rad="3175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The Ten Most Misunderstood Words in the Bible</a:t>
            </a:r>
            <a:endParaRPr lang="en-US" sz="7000" b="1" spc="-100" dirty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57600"/>
            <a:ext cx="3619500" cy="242506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4408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7" y="1236426"/>
            <a:ext cx="8880463" cy="92333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 Exceptions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653" y="2159756"/>
            <a:ext cx="8748695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This seems to be reference to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eternal condemnation, but it is more likely a reference to Israel’s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all the Gentile nations that threaten and oppress her.</a:t>
            </a:r>
            <a:endParaRPr lang="en-US" sz="49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245797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08785" y="1395070"/>
            <a:ext cx="8326431" cy="517064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6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has always been by “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faith alone in Christ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alone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the 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means</a:t>
            </a: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receiving eternal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life, both in the OT and the NT.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800100" y="228600"/>
            <a:ext cx="75438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Salvation Old and New</a:t>
            </a:r>
          </a:p>
        </p:txBody>
      </p:sp>
    </p:spTree>
    <p:extLst>
      <p:ext uri="{BB962C8B-B14F-4D97-AF65-F5344CB8AC3E}">
        <p14:creationId xmlns:p14="http://schemas.microsoft.com/office/powerpoint/2010/main" val="176728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08785" y="1395070"/>
            <a:ext cx="8326431" cy="433965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6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Note</a:t>
            </a:r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atonement for sin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(substitutionary blood sacrifice) is and has always been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basis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by which God makes the gift of eternal life available.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800100" y="228600"/>
            <a:ext cx="75438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Salvation Old and New</a:t>
            </a:r>
          </a:p>
        </p:txBody>
      </p:sp>
    </p:spTree>
    <p:extLst>
      <p:ext uri="{BB962C8B-B14F-4D97-AF65-F5344CB8AC3E}">
        <p14:creationId xmlns:p14="http://schemas.microsoft.com/office/powerpoint/2010/main" val="1191525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4541783" cy="341632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way to God was through a sacrifice, that He supplied.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33099"/>
            <a:ext cx="3474983" cy="46391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026016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752600"/>
            <a:ext cx="4535751" cy="341632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way to God was through a sacrifice, that He supplied.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33099"/>
            <a:ext cx="3621351" cy="45629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452071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" y="1371601"/>
            <a:ext cx="8275127" cy="51770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21533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2992" y="1304499"/>
            <a:ext cx="8278015" cy="526297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So, as time past God progressively gave additional content concerning sin and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until it was codified in the Mosaic Law. The Law showed that man was a sinner and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was through a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sacrifice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something greater than the blood of animals.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606591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2992" y="1304499"/>
            <a:ext cx="8278015" cy="461664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They knew that without the shedding of blood there is no remission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of sin</a:t>
            </a:r>
            <a:r>
              <a:rPr lang="en-US" sz="4800" b="1" i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(Heb. 9:22)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and that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not possible that the blood of bulls and goats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(finite creatures)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could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take away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sins.” 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(Heb. 10:4)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643993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2992" y="1304499"/>
            <a:ext cx="8278015" cy="483209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every priest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stands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ministering daily and offering repeatedly the same sacrifices, which can never take away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sins. But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this Man, after He had offered one sacrifice for sins forever,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sat down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at the right hand of God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(Heb. 10:11-12)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055625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2992" y="1304499"/>
            <a:ext cx="8278015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desire mercy, not sacrifice,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acknowledgment of God rather than burnt offerings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Hos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6:6)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449770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Picture 14" descr="Image result for misunderstandings in commun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26" y="1293126"/>
            <a:ext cx="6229549" cy="415303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9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2992" y="1304499"/>
            <a:ext cx="8278015" cy="378565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“Take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words with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you, 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return to the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LORD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[believe in Me].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will then,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‘Take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away all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iniquity; receive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graciously,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then you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offer the sacrifices of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your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lips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(Hos 14:2)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723900" y="228600"/>
            <a:ext cx="76962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Old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71542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263537" y="1528550"/>
            <a:ext cx="8616926" cy="341632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“Most of the New Testament uses of “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and “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do not refer to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4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98488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Death or Illness</a:t>
            </a:r>
            <a:endParaRPr lang="en-US" sz="5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29864"/>
            <a:ext cx="8616926" cy="504753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suddenly a great tempest arose on the sea, so that the boat was covered with the waves. But He was asleep.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Then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His disciples came to Him and awoke Him, saying,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‘Lord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us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! We are perishing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!”</a:t>
            </a:r>
            <a:r>
              <a:rPr lang="en-US" sz="46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(Matt. 8:24-25)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>
              <a:buClr>
                <a:srgbClr val="FFFF00"/>
              </a:buClr>
            </a:pPr>
            <a:endParaRPr lang="en-US" sz="46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820060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98488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Death or Illness</a:t>
            </a:r>
            <a:endParaRPr lang="en-US" sz="5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29864"/>
            <a:ext cx="8616926" cy="310854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“…But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when he saw that the wind was boisterous, he was afraid; and beginning to sink he cried out, saying, "Lord,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 me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!”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(Matt. 14:30)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2021959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98488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Death or Illness</a:t>
            </a:r>
            <a:endParaRPr lang="en-US" sz="5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29864"/>
            <a:ext cx="8616926" cy="440120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soldiers' plan was to kill the prisoners, lest any of them should swim away and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escape. But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centurion, wanting to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save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Paul, kept them from their purpose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,…” </a:t>
            </a:r>
            <a:r>
              <a:rPr lang="en-US" sz="4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(Acts 27:42-43)</a:t>
            </a:r>
            <a:endParaRPr lang="en-US" sz="4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9576716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98488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Death or Illness</a:t>
            </a:r>
            <a:endParaRPr lang="en-US" sz="57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429864"/>
            <a:ext cx="8616926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All five verses in James refers to being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an </a:t>
            </a:r>
            <a:r>
              <a:rPr lang="en-US" sz="48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early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death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(James 1:21; 2:14; 4:12; 5:15, 20).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97" y="4788097"/>
            <a:ext cx="8892406" cy="1508105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Faith without works can </a:t>
            </a:r>
            <a:r>
              <a:rPr lang="en-US" sz="46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you from physical death, it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profits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you nothing.</a:t>
            </a:r>
          </a:p>
        </p:txBody>
      </p:sp>
    </p:spTree>
    <p:extLst>
      <p:ext uri="{BB962C8B-B14F-4D97-AF65-F5344CB8AC3E}">
        <p14:creationId xmlns:p14="http://schemas.microsoft.com/office/powerpoint/2010/main" val="10010309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9" name="TextBox 8"/>
          <p:cNvSpPr txBox="1"/>
          <p:nvPr/>
        </p:nvSpPr>
        <p:spPr>
          <a:xfrm>
            <a:off x="1714500" y="4915257"/>
            <a:ext cx="5715000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for believers,</a:t>
            </a:r>
          </a:p>
          <a:p>
            <a:pPr algn="ctr">
              <a:buClr>
                <a:srgbClr val="FFFF00"/>
              </a:buClr>
            </a:pPr>
            <a:r>
              <a:rPr lang="en-US" sz="5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unbelievers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2514600"/>
            <a:ext cx="8616926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Romans 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God’s wrath here and now,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50" y="4191000"/>
            <a:ext cx="809625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All of them refer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God’s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temporary punishment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268" y="2427793"/>
            <a:ext cx="621346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used 5x’s,</a:t>
            </a: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“Salvation”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used just 8x’s</a:t>
            </a:r>
          </a:p>
        </p:txBody>
      </p:sp>
    </p:spTree>
    <p:extLst>
      <p:ext uri="{BB962C8B-B14F-4D97-AF65-F5344CB8AC3E}">
        <p14:creationId xmlns:p14="http://schemas.microsoft.com/office/powerpoint/2010/main" val="2956534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103439"/>
            <a:ext cx="8783632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 ,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“Salvation”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</a:t>
            </a: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used in the section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(2-4)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on “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justification by faith alone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268" y="2427793"/>
            <a:ext cx="621346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used 5x’s,</a:t>
            </a: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“Salvation”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used just 8x’s</a:t>
            </a:r>
          </a:p>
        </p:txBody>
      </p:sp>
    </p:spTree>
    <p:extLst>
      <p:ext uri="{BB962C8B-B14F-4D97-AF65-F5344CB8AC3E}">
        <p14:creationId xmlns:p14="http://schemas.microsoft.com/office/powerpoint/2010/main" val="1081142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597892"/>
            <a:ext cx="7772400" cy="86177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Context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: The Day of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427793"/>
            <a:ext cx="84582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Believers are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by calling on the name of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temporal wrath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(10:13, Joel 2:32)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545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436569" y="1395070"/>
            <a:ext cx="82708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Failure to Observe Context </a:t>
            </a:r>
            <a:endParaRPr lang="en-US" sz="6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69" y="2514600"/>
            <a:ext cx="827086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Results in adding unnecessary conditions for receiving eternal life.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69" y="4258782"/>
            <a:ext cx="8270863" cy="861774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“accompanying works to faith”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11" name="Picture 14" descr="Image result for misunderstandings in commun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18" y="5029200"/>
            <a:ext cx="2433198" cy="162213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5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2482736"/>
            <a:ext cx="8458200" cy="393954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Israel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will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when they cry out to the L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Jesus, in whom they have already believed,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them from annihilation by the Gentiles armies.</a:t>
            </a:r>
          </a:p>
        </p:txBody>
      </p:sp>
    </p:spTree>
    <p:extLst>
      <p:ext uri="{BB962C8B-B14F-4D97-AF65-F5344CB8AC3E}">
        <p14:creationId xmlns:p14="http://schemas.microsoft.com/office/powerpoint/2010/main" val="2632291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2482736"/>
            <a:ext cx="8458200" cy="386259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“Much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more then, having now been justified by His blood,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we shall be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wrath through Him…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having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been reconciled,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we shall be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by His life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 5:9-10)</a:t>
            </a:r>
            <a:endParaRPr lang="en-US" sz="45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04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2482736"/>
            <a:ext cx="8458200" cy="372409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“Paul’s point is that we shall be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God’s wrath in this life by means of the resurrection power of Jesus living through us.”</a:t>
            </a:r>
            <a:endParaRPr lang="en-US" sz="4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  <a:p>
            <a:pPr algn="just">
              <a:buClr>
                <a:srgbClr val="FFFF00"/>
              </a:buClr>
            </a:pPr>
            <a:r>
              <a:rPr lang="en-US" sz="4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3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Bob Wilkin, p. 42)</a:t>
            </a:r>
            <a:endParaRPr lang="en-US" sz="3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94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2482736"/>
            <a:ext cx="8458200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if you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live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according to the flesh you will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die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 but </a:t>
            </a:r>
            <a:r>
              <a:rPr lang="en-US" sz="4900" b="1" i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if </a:t>
            </a:r>
            <a:r>
              <a:rPr lang="en-US" sz="49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 </a:t>
            </a:r>
            <a:r>
              <a:rPr lang="en-US" sz="4900" b="1" i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walk</a:t>
            </a:r>
            <a:r>
              <a:rPr lang="en-US" sz="4900" b="1" i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by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Spirit…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you will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live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” </a:t>
            </a:r>
            <a:r>
              <a:rPr lang="en-US" sz="45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8:13)</a:t>
            </a:r>
            <a:endParaRPr lang="en-US" sz="45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1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284" y="2482736"/>
            <a:ext cx="8707432" cy="386259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By living by the means of the Spirit we can be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delivered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God’s wrath, which is the manifestation of His temporal displeasure of sin, so vividly described in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Romans 1:18-32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7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01566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God’s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73" y="2504716"/>
            <a:ext cx="8629854" cy="310854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Gospel </a:t>
            </a:r>
            <a:r>
              <a:rPr lang="en-US" sz="4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(1:16)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Paul preached is the vehicle for the power of God by which men can be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delivered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from His own temporal wrath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62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87743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the Coming Tribulation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3363078"/>
            <a:ext cx="8616926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“…wait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for His Son from heaven, whom He raised from the dead, even Jesus who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delivers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 from </a:t>
            </a:r>
            <a:r>
              <a:rPr lang="en-US" sz="50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wrath to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come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Thess. 1:10)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97977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395070"/>
            <a:ext cx="8880463" cy="187743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the Coming Tribulation Wrath</a:t>
            </a:r>
            <a:endParaRPr lang="en-US" sz="5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37" y="3363078"/>
            <a:ext cx="8616926" cy="313932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God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did </a:t>
            </a:r>
            <a:r>
              <a:rPr lang="en-US" sz="4900" b="1" u="sng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not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appoint us to wrath, but to obtain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 [via the Rapture], through </a:t>
            </a:r>
            <a:r>
              <a:rPr lang="en-US" sz="49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our Lord Jesus </a:t>
            </a:r>
            <a:r>
              <a:rPr lang="en-US" sz="49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Christ,...” </a:t>
            </a:r>
            <a:r>
              <a:rPr lang="en-US" sz="4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Thess. 5:9)</a:t>
            </a:r>
            <a:endParaRPr lang="en-US" sz="4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89018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94484" y="1280202"/>
            <a:ext cx="8555032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Successfully Handling Persecution in a God-Honoring Way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777" y="3027704"/>
            <a:ext cx="8616926" cy="372409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know that this will turn out for my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through your prayer and the supply of the Spirit of Jesus Christ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(Phil 1:19)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 </a:t>
            </a:r>
            <a:r>
              <a:rPr lang="en-US" sz="4400" b="1" u="sng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Why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?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 that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 might glorify Christ in his affliction.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406794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94484" y="1280202"/>
            <a:ext cx="8555032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Successfully Handling Persecution in a God-Honoring Way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83" y="3080196"/>
            <a:ext cx="855503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“work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out your own salvation with fear and trembling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(Phil 2:12)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483" y="4799336"/>
            <a:ext cx="855503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They needed to work out their own successful handling of persecution.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6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“…work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out your own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with fear and trembling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(Phil. 2:12b)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91289"/>
            <a:ext cx="8534400" cy="329320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2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If this is talking about gaining eternal life, then we are required a lifetime of effort, during which we are concerned with not making it.</a:t>
            </a:r>
            <a:endParaRPr lang="en-US" sz="52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3593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294484" y="1280202"/>
            <a:ext cx="8555032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Successfully Handling Persecution in a God-Honoring Way</a:t>
            </a:r>
            <a:endParaRPr lang="en-US" sz="5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83" y="3080196"/>
            <a:ext cx="8555033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“that you may become blameless and harmless, children of God…”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(2:15)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483" y="4799336"/>
            <a:ext cx="8555033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“…so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I may rejoice in the day of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Christ…”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(2:16)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31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31769" y="1270380"/>
            <a:ext cx="8880463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Becoming Christ’s Partners in the Life to Come (Hebrews)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06" y="3082709"/>
            <a:ext cx="8616926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“And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having been perfected, He became the author of eternal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to all who obey Him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(Heb. 5:9)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10032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32585" y="1270380"/>
            <a:ext cx="84788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Becoming Christ’s Partners in the Life to Come (Hebrews)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06" y="3082709"/>
            <a:ext cx="8616926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Hebrews the eternal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the eternal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partnership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with Christ, that requires we obey Him by enduring persecution for Him.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6562917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510006" y="1304499"/>
            <a:ext cx="8123989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False Teachers and False Teaching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37" y="3195459"/>
            <a:ext cx="8769326" cy="304698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“Take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heed to yourself and to the doctrine. Continue in them, for in doing this you will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both yourself and those who hear you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1 Tim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4:16)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52823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510006" y="1304499"/>
            <a:ext cx="8123989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False Teachers and False Teaching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37" y="3195459"/>
            <a:ext cx="8769326" cy="2985433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“Nevertheless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she will be 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in childbearing if they continue in faith, love, and holiness, with self-control.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Tim </a:t>
            </a:r>
            <a:r>
              <a:rPr lang="en-US" sz="4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2:15)</a:t>
            </a:r>
            <a:endParaRPr lang="en-US" sz="44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038916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510006" y="1304499"/>
            <a:ext cx="8123989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 False Teachers and False Teaching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68" y="3200400"/>
            <a:ext cx="8575663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All the uses of salvation in First Timothy refers to fullness of life here and now, a life well lived, a life to be proud of.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348101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51784" y="1270380"/>
            <a:ext cx="60404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</a:t>
            </a:r>
          </a:p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19475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God did not send His Son into the world to condemn the world, but that the world through Him might be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John 3:17)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136660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51784" y="1270380"/>
            <a:ext cx="60404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</a:t>
            </a:r>
          </a:p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19475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“even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when we were dead in trespasses, made us alive together with Christ (by grace you have been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).”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(Eph. 2:5)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8009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51784" y="1270380"/>
            <a:ext cx="60404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</a:t>
            </a:r>
          </a:p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19475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by grace you have been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saved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through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faith and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that not of yourselves; it is the gift of God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,…”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(2:8)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– refers to the new birth.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31130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51784" y="1270380"/>
            <a:ext cx="60404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</a:t>
            </a:r>
          </a:p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19475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“…but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according to His mercy 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us, through the washing of regeneration and renewing of the Holy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Spirit,”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(Titus 3:5)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0894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“For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 know that this shall turn to my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through your prayer, and the supply of the Spirit of Jesus Christ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,”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(Phil. 1:19)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4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[KJV]</a:t>
            </a:r>
            <a:r>
              <a:rPr lang="en-US" sz="4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770791"/>
            <a:ext cx="853440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Paul’s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was dependent on the prayers of others.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5134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551784" y="1270380"/>
            <a:ext cx="6040431" cy="1815882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Deliverance from</a:t>
            </a:r>
          </a:p>
          <a:p>
            <a:pPr algn="ctr"/>
            <a:r>
              <a:rPr lang="en-US" sz="56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</a:t>
            </a:r>
            <a:endParaRPr lang="en-US" sz="56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4045" r="8668"/>
          <a:stretch/>
        </p:blipFill>
        <p:spPr>
          <a:xfrm>
            <a:off x="465144" y="3414215"/>
            <a:ext cx="8213712" cy="33727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19475"/>
            <a:ext cx="8534400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“…but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according to His mercy 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us, through the washing of regeneration and renewing of the Holy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Spirit,”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(Titus 3:5)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666750" y="228600"/>
            <a:ext cx="78105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New Testament Salvation</a:t>
            </a:r>
          </a:p>
        </p:txBody>
      </p:sp>
    </p:spTree>
    <p:extLst>
      <p:ext uri="{BB962C8B-B14F-4D97-AF65-F5344CB8AC3E}">
        <p14:creationId xmlns:p14="http://schemas.microsoft.com/office/powerpoint/2010/main" val="20086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1957743" y="1908012"/>
            <a:ext cx="5228514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2695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extBox 6"/>
          <p:cNvSpPr txBox="1"/>
          <p:nvPr/>
        </p:nvSpPr>
        <p:spPr>
          <a:xfrm>
            <a:off x="1077417" y="1256886"/>
            <a:ext cx="6989167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Penalty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Sin</a:t>
            </a: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Condemnation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3616" y="2907899"/>
            <a:ext cx="6836768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Power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Sin</a:t>
            </a: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Temporal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Consequences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8187133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from the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Presence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of Sin</a:t>
            </a:r>
          </a:p>
          <a:p>
            <a:pPr algn="ctr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Company</a:t>
            </a:r>
          </a:p>
        </p:txBody>
      </p:sp>
    </p:spTree>
    <p:extLst>
      <p:ext uri="{BB962C8B-B14F-4D97-AF65-F5344CB8AC3E}">
        <p14:creationId xmlns:p14="http://schemas.microsoft.com/office/powerpoint/2010/main" val="21127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1304499"/>
            <a:ext cx="7086600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Are you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</a:t>
            </a:r>
          </a:p>
          <a:p>
            <a:pPr algn="ctr">
              <a:buClr>
                <a:srgbClr val="FFFF00"/>
              </a:buClr>
            </a:pP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condemnation? 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04" y="3200400"/>
            <a:ext cx="8207991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Jesus said, “he who believes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Him will not perish but has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everlasting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life… and is not condemned”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(John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3:16, 18)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extBox 6"/>
          <p:cNvSpPr txBox="1"/>
          <p:nvPr/>
        </p:nvSpPr>
        <p:spPr>
          <a:xfrm>
            <a:off x="843603" y="1304499"/>
            <a:ext cx="7456795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Are you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</a:t>
            </a:r>
          </a:p>
          <a:p>
            <a:pPr algn="ctr">
              <a:buClr>
                <a:srgbClr val="FFFF00"/>
              </a:buClr>
            </a:pP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temporal circumstances?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04" y="3200400"/>
            <a:ext cx="8207991" cy="24006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“whoever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calls on the name of the L</a:t>
            </a:r>
            <a:r>
              <a:rPr lang="en-US" sz="4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ORD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shall be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(Romans 10:13)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7" name="TextBox 6"/>
          <p:cNvSpPr txBox="1"/>
          <p:nvPr/>
        </p:nvSpPr>
        <p:spPr>
          <a:xfrm>
            <a:off x="843603" y="1304499"/>
            <a:ext cx="7456795" cy="175432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Are you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“saved”</a:t>
            </a:r>
          </a:p>
          <a:p>
            <a:pPr algn="ctr">
              <a:buClr>
                <a:srgbClr val="FFFF00"/>
              </a:buClr>
            </a:pPr>
            <a:r>
              <a:rPr lang="en-US" sz="54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f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rom </a:t>
            </a:r>
            <a:r>
              <a:rPr lang="en-US" sz="54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Eternal Company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04" y="3200400"/>
            <a:ext cx="8207991" cy="317009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“…the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resurrection of the dead. The body is sown in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corruption, it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is raised in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incorruption…” </a:t>
            </a:r>
            <a:r>
              <a:rPr lang="en-US" sz="4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(1 Cor. 15:42)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</a:t>
            </a:r>
            <a:endParaRPr lang="en-US" sz="50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37840"/>
          </a:solidFill>
          <a:effectLst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82286"/>
            <a:ext cx="853440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“Whoever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walks 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blamelessly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will be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saved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;…”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(Proverbs 28:18)</a:t>
            </a:r>
            <a:endParaRPr lang="en-US" sz="4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algn="br" rotWithShape="0">
                  <a:schemeClr val="tx1"/>
                </a:outerShdw>
              </a:effectLst>
              <a:latin typeface="Geometr231 BT" panose="020D04020202040209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8534400" cy="1631216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effectLst>
            <a:outerShdw dir="2400000" sx="1000" sy="1000" algn="ctr" rotWithShape="0">
              <a:schemeClr val="tx1"/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The condition for this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salvation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 is </a:t>
            </a:r>
            <a:r>
              <a:rPr lang="en-US" sz="50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living flawlessly</a:t>
            </a:r>
            <a:r>
              <a:rPr lang="en-US" sz="50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algn="br" rotWithShape="0">
                    <a:schemeClr val="tx1"/>
                  </a:outerShdw>
                </a:effectLst>
                <a:latin typeface="Geometr231 BT" panose="020D0402020204020903" pitchFamily="34" charset="0"/>
              </a:rPr>
              <a:t>.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1066800" y="228600"/>
            <a:ext cx="7010400" cy="1075899"/>
          </a:xfrm>
          <a:prstGeom prst="rect">
            <a:avLst/>
          </a:prstGeom>
          <a:solidFill>
            <a:schemeClr val="tx1">
              <a:lumMod val="85000"/>
              <a:lumOff val="15000"/>
              <a:alpha val="55000"/>
            </a:schemeClr>
          </a:solidFill>
          <a:ln w="6350" cap="rnd">
            <a:noFill/>
          </a:ln>
          <a:effectLst>
            <a:softEdge rad="254000"/>
          </a:effectLst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000" b="1" spc="-100" dirty="0" smtClean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Saved? From What</a:t>
            </a:r>
            <a:r>
              <a:rPr lang="en-US" sz="7000" b="1" spc="-100" dirty="0">
                <a:ln w="12700" cmpd="sng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Geometr231 BT" pitchFamily="34" charset="0"/>
                <a:ea typeface="+mj-ea"/>
                <a:cs typeface="Aharoni" pitchFamily="2" charset="-79"/>
              </a:rPr>
              <a:t>?</a:t>
            </a:r>
            <a:endParaRPr lang="en-US" sz="7000" b="1" spc="-100" dirty="0" smtClean="0">
              <a:ln w="12700" cmpd="sng">
                <a:solidFill>
                  <a:sysClr val="windowText" lastClr="000000"/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50800" dir="2700000" algn="tl">
                  <a:srgbClr val="000000"/>
                </a:outerShdw>
              </a:effectLst>
              <a:latin typeface="Geometr231 BT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7116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151650</TotalTime>
  <Words>3200</Words>
  <Application>Microsoft Office PowerPoint</Application>
  <PresentationFormat>On-screen Show (4:3)</PresentationFormat>
  <Paragraphs>264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Aharoni</vt:lpstr>
      <vt:lpstr>Arial</vt:lpstr>
      <vt:lpstr>Calibri</vt:lpstr>
      <vt:lpstr>Calibri Light</vt:lpstr>
      <vt:lpstr>Geometr231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Losey</dc:creator>
  <cp:lastModifiedBy>Ray Losey</cp:lastModifiedBy>
  <cp:revision>2336</cp:revision>
  <dcterms:created xsi:type="dcterms:W3CDTF">2010-02-05T17:09:41Z</dcterms:created>
  <dcterms:modified xsi:type="dcterms:W3CDTF">2020-07-06T14:43:29Z</dcterms:modified>
</cp:coreProperties>
</file>